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70" r:id="rId11"/>
    <p:sldId id="265" r:id="rId12"/>
    <p:sldId id="266" r:id="rId13"/>
    <p:sldId id="267" r:id="rId14"/>
    <p:sldId id="269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94" autoAdjust="0"/>
  </p:normalViewPr>
  <p:slideViewPr>
    <p:cSldViewPr snapToGrid="0">
      <p:cViewPr varScale="1">
        <p:scale>
          <a:sx n="82" d="100"/>
          <a:sy n="82" d="100"/>
        </p:scale>
        <p:origin x="4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1236512102653832E-2"/>
          <c:y val="0.14718253968253969"/>
          <c:w val="0.89867089530475353"/>
          <c:h val="0.6699865641794775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Концентрация сиропа шиповника (%)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4.0199999999999996</c:v>
                </c:pt>
                <c:pt idx="1">
                  <c:v>3.9</c:v>
                </c:pt>
                <c:pt idx="2">
                  <c:v>3.84</c:v>
                </c:pt>
                <c:pt idx="3">
                  <c:v>3.8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520-4A7B-B562-187BBE453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2266240"/>
        <c:axId val="332268200"/>
      </c:lineChart>
      <c:catAx>
        <c:axId val="33226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2268200"/>
        <c:crosses val="autoZero"/>
        <c:auto val="1"/>
        <c:lblAlgn val="ctr"/>
        <c:lblOffset val="100"/>
        <c:noMultiLvlLbl val="0"/>
      </c:catAx>
      <c:valAx>
        <c:axId val="33226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226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09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03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83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64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78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9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38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37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8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142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9F52-5BA1-4171-821E-81AAE6CE8694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73B75-4194-4B2D-A919-A0D55540D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36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ganorm.ru/Index2/1/4294824/4294824445.htm" TargetMode="External"/><Relationship Id="rId2" Type="http://schemas.openxmlformats.org/officeDocument/2006/relationships/hyperlink" Target="https://meganorm.ru/Index2/1/4294823/4294823344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ganorm.ru/Index2/1/4294824/4294824449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МИНИСТЕРСТВО НАУКИ И ВЫСШЕГО ОБРАЗОВАНИЯ РЕСПУБЛИКИ КАЗАХСТАН Некоммерческое акционерное общество «Казахский национальный исследовательский технический университет имени </a:t>
            </a:r>
            <a:r>
              <a:rPr lang="ru-RU" sz="2400" b="1" dirty="0" err="1" smtClean="0"/>
              <a:t>К.И.Сатпаева</a:t>
            </a:r>
            <a:r>
              <a:rPr lang="ru-RU" sz="2400" b="1" dirty="0" smtClean="0"/>
              <a:t>» </a:t>
            </a:r>
            <a:br>
              <a:rPr lang="ru-RU" sz="2400" b="1" dirty="0" smtClean="0"/>
            </a:br>
            <a:r>
              <a:rPr lang="ru-RU" sz="2400" b="1" dirty="0" smtClean="0"/>
              <a:t>Институт геологии и нефтегазового дела им. К. </a:t>
            </a:r>
            <a:r>
              <a:rPr lang="ru-RU" sz="2400" b="1" dirty="0" err="1" smtClean="0"/>
              <a:t>Турысова</a:t>
            </a:r>
            <a:r>
              <a:rPr lang="ru-RU" sz="2400" b="1" dirty="0" smtClean="0"/>
              <a:t> </a:t>
            </a:r>
            <a:br>
              <a:rPr lang="ru-RU" sz="2400" b="1" dirty="0" smtClean="0"/>
            </a:br>
            <a:r>
              <a:rPr lang="ru-RU" sz="2400" b="1" dirty="0" smtClean="0"/>
              <a:t>Кафедра Химическая и биохимическая инженерия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539455"/>
          </a:xfrm>
        </p:spPr>
        <p:txBody>
          <a:bodyPr>
            <a:normAutofit lnSpcReduction="10000"/>
          </a:bodyPr>
          <a:lstStyle/>
          <a:p>
            <a:r>
              <a:rPr lang="ru-RU" dirty="0" err="1" smtClean="0">
                <a:latin typeface="+mj-lt"/>
              </a:rPr>
              <a:t>Муканова</a:t>
            </a:r>
            <a:r>
              <a:rPr lang="ru-RU" dirty="0" smtClean="0">
                <a:latin typeface="+mj-lt"/>
              </a:rPr>
              <a:t> Дана </a:t>
            </a:r>
            <a:r>
              <a:rPr lang="ru-RU" dirty="0" err="1" smtClean="0">
                <a:latin typeface="+mj-lt"/>
              </a:rPr>
              <a:t>Талгатовна</a:t>
            </a:r>
            <a:r>
              <a:rPr lang="ru-RU" dirty="0" smtClean="0">
                <a:latin typeface="+mj-lt"/>
              </a:rPr>
              <a:t> </a:t>
            </a:r>
          </a:p>
          <a:p>
            <a:r>
              <a:rPr lang="ru-RU" dirty="0" smtClean="0">
                <a:latin typeface="+mj-lt"/>
              </a:rPr>
              <a:t>«Исследование процесса биотехнологической ферментации молока для производства йогурта»</a:t>
            </a:r>
          </a:p>
          <a:p>
            <a:pPr algn="r"/>
            <a:r>
              <a:rPr lang="ru-RU" dirty="0" smtClean="0">
                <a:latin typeface="+mj-lt"/>
              </a:rPr>
              <a:t>Научный руководитель К.б.н., </a:t>
            </a:r>
          </a:p>
          <a:p>
            <a:pPr algn="r"/>
            <a:r>
              <a:rPr lang="ru-RU" dirty="0" err="1" smtClean="0">
                <a:latin typeface="+mj-lt"/>
              </a:rPr>
              <a:t>ассоц.профессор</a:t>
            </a:r>
            <a:r>
              <a:rPr lang="ru-RU" dirty="0" smtClean="0">
                <a:latin typeface="+mj-lt"/>
              </a:rPr>
              <a:t> Сулейменова Ж. М</a:t>
            </a:r>
          </a:p>
          <a:p>
            <a:r>
              <a:rPr lang="ru-RU" b="1" dirty="0" smtClean="0">
                <a:latin typeface="+mj-lt"/>
              </a:rPr>
              <a:t>Алматы 2025</a:t>
            </a:r>
            <a:endParaRPr lang="ru-RU" b="1" dirty="0">
              <a:latin typeface="+mj-lt"/>
            </a:endParaRPr>
          </a:p>
        </p:txBody>
      </p:sp>
      <p:pic>
        <p:nvPicPr>
          <p:cNvPr id="4" name="Imag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3641" y="324086"/>
            <a:ext cx="1724717" cy="798277"/>
          </a:xfrm>
          <a:prstGeom prst="rect">
            <a:avLst/>
          </a:prstGeom>
        </p:spPr>
      </p:pic>
      <p:pic>
        <p:nvPicPr>
          <p:cNvPr id="5" name="Picture 4" descr="https://i.pinimg.com/736x/50/4e/54/504e541c1b51a8f0ad0a3719d4fcae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7" t="12618" r="14334" b="13786"/>
          <a:stretch/>
        </p:blipFill>
        <p:spPr bwMode="auto">
          <a:xfrm>
            <a:off x="259308" y="4646764"/>
            <a:ext cx="1815152" cy="194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28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Актуальность и цели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Актуальность данной дипломной работы основана на том, что йогурт является все еще одним из наиболее широко употребляемым и востребованным кисломолочным продуктом в целом мире.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Целью данной работы является изучение биотехнологической ферментации коровьего молока для получения йогурта и исследование </a:t>
            </a:r>
            <a:r>
              <a:rPr lang="ru-RU" dirty="0" smtClean="0">
                <a:solidFill>
                  <a:schemeClr val="bg1"/>
                </a:solidFill>
              </a:rPr>
              <a:t>физико-химических </a:t>
            </a:r>
            <a:r>
              <a:rPr lang="ru-RU" dirty="0">
                <a:solidFill>
                  <a:schemeClr val="bg1"/>
                </a:solidFill>
              </a:rPr>
              <a:t>показателей йогурта с фруктовой добавкой.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Новизна заключается в том, что удалось показать: шиповниковый сироп может не только улучшить вкус и внешний вид йогурта, но и повлиять на процесс его брожения. Также стало ясно, что его добавление обогащает продукт витаминами и может положительно сказываться на здоровье.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0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Задачи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44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Поставленные задачи дипломной работы для осуществления поставленных целей: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1. Провести анализ научной литературы;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2. Изучить процесс ферментации коровьего молока для получения йогурта;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3. Провести органолептический и физико-химический анализ свойств йогурта;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4. Провести микробиологический анализ </a:t>
            </a:r>
            <a:r>
              <a:rPr lang="ru-RU" dirty="0" smtClean="0">
                <a:solidFill>
                  <a:schemeClr val="bg1"/>
                </a:solidFill>
              </a:rPr>
              <a:t>йогурта.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1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Объект и предмет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Объект исследования:</a:t>
            </a:r>
            <a:r>
              <a:rPr lang="ru-RU" dirty="0">
                <a:solidFill>
                  <a:schemeClr val="bg1"/>
                </a:solidFill>
              </a:rPr>
              <a:t> процесс биотехнологической ферментации.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Предмет исследования:</a:t>
            </a:r>
            <a:r>
              <a:rPr lang="ru-RU" dirty="0">
                <a:solidFill>
                  <a:schemeClr val="bg1"/>
                </a:solidFill>
              </a:rPr>
              <a:t> комплексное влияние технологических параметров (температуры, дозы закваски), а также состава и свойств </a:t>
            </a:r>
            <a:r>
              <a:rPr lang="ru-RU" dirty="0" err="1">
                <a:solidFill>
                  <a:schemeClr val="bg1"/>
                </a:solidFill>
              </a:rPr>
              <a:t>пробиотических</a:t>
            </a:r>
            <a:r>
              <a:rPr lang="ru-RU" dirty="0">
                <a:solidFill>
                  <a:schemeClr val="bg1"/>
                </a:solidFill>
              </a:rPr>
              <a:t> заквасочных культур (</a:t>
            </a:r>
            <a:r>
              <a:rPr lang="ru-RU" i="1" dirty="0" err="1">
                <a:solidFill>
                  <a:schemeClr val="bg1"/>
                </a:solidFill>
              </a:rPr>
              <a:t>Streptococcus</a:t>
            </a:r>
            <a:r>
              <a:rPr lang="ru-RU" i="1" dirty="0">
                <a:solidFill>
                  <a:schemeClr val="bg1"/>
                </a:solidFill>
              </a:rPr>
              <a:t> </a:t>
            </a:r>
            <a:r>
              <a:rPr lang="ru-RU" i="1" dirty="0" err="1">
                <a:solidFill>
                  <a:schemeClr val="bg1"/>
                </a:solidFill>
              </a:rPr>
              <a:t>thermophilus</a:t>
            </a:r>
            <a:r>
              <a:rPr lang="ru-RU" dirty="0">
                <a:solidFill>
                  <a:schemeClr val="bg1"/>
                </a:solidFill>
              </a:rPr>
              <a:t> и </a:t>
            </a:r>
            <a:r>
              <a:rPr lang="ru-RU" i="1" dirty="0" err="1">
                <a:solidFill>
                  <a:schemeClr val="bg1"/>
                </a:solidFill>
              </a:rPr>
              <a:t>Lactobacillus</a:t>
            </a:r>
            <a:r>
              <a:rPr lang="ru-RU" i="1" dirty="0">
                <a:solidFill>
                  <a:schemeClr val="bg1"/>
                </a:solidFill>
              </a:rPr>
              <a:t> </a:t>
            </a:r>
            <a:r>
              <a:rPr lang="ru-RU" i="1" dirty="0" err="1">
                <a:solidFill>
                  <a:schemeClr val="bg1"/>
                </a:solidFill>
              </a:rPr>
              <a:t>delbrueckii</a:t>
            </a:r>
            <a:r>
              <a:rPr lang="ru-RU" i="1" dirty="0">
                <a:solidFill>
                  <a:schemeClr val="bg1"/>
                </a:solidFill>
              </a:rPr>
              <a:t> </a:t>
            </a:r>
            <a:r>
              <a:rPr lang="ru-RU" i="1" dirty="0" err="1">
                <a:solidFill>
                  <a:schemeClr val="bg1"/>
                </a:solidFill>
              </a:rPr>
              <a:t>subsp</a:t>
            </a:r>
            <a:r>
              <a:rPr lang="ru-RU" i="1" dirty="0">
                <a:solidFill>
                  <a:schemeClr val="bg1"/>
                </a:solidFill>
              </a:rPr>
              <a:t>. </a:t>
            </a:r>
            <a:r>
              <a:rPr lang="ru-RU" i="1" dirty="0" err="1">
                <a:solidFill>
                  <a:schemeClr val="bg1"/>
                </a:solidFill>
              </a:rPr>
              <a:t>bulgaricus</a:t>
            </a:r>
            <a:r>
              <a:rPr lang="ru-RU" dirty="0">
                <a:solidFill>
                  <a:schemeClr val="bg1"/>
                </a:solidFill>
              </a:rPr>
              <a:t>) на качество, физико-химические и микробиологические характеристики йогурта.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59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Методика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5030337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Использовалось пастеризованное молоко 1 л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(после кипячения) и сухая закваска (0,25 г на 250 мл).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Молоко разлито по 4 стерильным колбам, добавлена закваска и сироп шиповника: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Проба 1 —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15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мл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сиропа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Проба 2 — контроль (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мл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Проба 3 —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мл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Проба 4 —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10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мл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Ферментация проводилась в термостате при 40 °C в течение 7 часов.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Все образцы направлены на органолептический, микробиологический и физико-химический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анализ.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t="19369" b="26120"/>
          <a:stretch/>
        </p:blipFill>
        <p:spPr bwMode="auto">
          <a:xfrm>
            <a:off x="7800665" y="245370"/>
            <a:ext cx="2377582" cy="24039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7800665" y="21273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Рис. 1 – взвешивание заквасок</a:t>
            </a:r>
            <a:endParaRPr lang="ru-RU" sz="1400" b="1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644809" y="29062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868537" y="54344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9111516" y="54621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/>
          </a:p>
        </p:txBody>
      </p:sp>
      <p:pic>
        <p:nvPicPr>
          <p:cNvPr id="14" name="Рисунок 13" descr="C:\Users\User\Downloads\А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1" t="22746" r="19285" b="10606"/>
          <a:stretch/>
        </p:blipFill>
        <p:spPr bwMode="auto">
          <a:xfrm>
            <a:off x="6834519" y="2893358"/>
            <a:ext cx="4309874" cy="30485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13612" y="5860269"/>
            <a:ext cx="6778388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2 – Этапы получения йогурта: распределение молока по 4 колбам (а)</a:t>
            </a:r>
            <a:r>
              <a:rPr lang="kk-KZ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; д</a:t>
            </a:r>
            <a:r>
              <a:rPr lang="ru-RU" sz="1400" b="1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обавление</a:t>
            </a:r>
            <a:r>
              <a:rPr lang="ru-RU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шиповникового сиропа (б)</a:t>
            </a:r>
            <a:r>
              <a:rPr lang="kk-KZ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; п</a:t>
            </a:r>
            <a:r>
              <a:rPr lang="ru-RU" sz="1400" b="1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одготовка</a:t>
            </a:r>
            <a:r>
              <a:rPr lang="ru-RU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образцов для </a:t>
            </a:r>
            <a:r>
              <a:rPr lang="ru-RU" sz="1400" b="1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термостатирования</a:t>
            </a:r>
            <a:r>
              <a:rPr lang="ru-RU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(в)</a:t>
            </a:r>
            <a:r>
              <a:rPr lang="kk-KZ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; п</a:t>
            </a:r>
            <a:r>
              <a:rPr lang="ru-RU" sz="1400" b="1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омещение</a:t>
            </a:r>
            <a:r>
              <a:rPr lang="ru-RU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в термостат (г)</a:t>
            </a:r>
            <a:endParaRPr lang="ru-RU" sz="1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7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Органолептический анализ йогурта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5336045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Данные показатели прошли проверку на соответствие нормам, которые были прописаны в ГОСТ 13264-88 Молоко коровье. Требования при закупках. Технические условия, ГОСТ 13277-79 Молоко коровье пастеризованное. Технические условия, ГОСТ 26809-86 Молоко и молочные продукты. Правила приемки, методы отбора проб и подготовки их к анализу, ГОСТ 3622-68 Молоко и молочные продукты. Отбор проб и подготовка к испытаниям.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962897"/>
              </p:ext>
            </p:extLst>
          </p:nvPr>
        </p:nvGraphicFramePr>
        <p:xfrm>
          <a:off x="6678076" y="1690687"/>
          <a:ext cx="4171893" cy="39345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5745"/>
                <a:gridCol w="2355713"/>
                <a:gridCol w="740435"/>
              </a:tblGrid>
              <a:tr h="777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Норма/Характеристика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Оценка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0-5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26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Вкус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Освежающий, кисломолочный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6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Запах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Без посторонних запахов, </a:t>
                      </a:r>
                      <a:r>
                        <a:rPr lang="ru-RU" sz="1400" dirty="0" smtClean="0">
                          <a:effectLst/>
                        </a:rPr>
                        <a:t>чистый, сладкий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6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Цвет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Белый, кремовый </a:t>
                      </a:r>
                      <a:r>
                        <a:rPr lang="ru-RU" sz="1400" dirty="0" smtClean="0">
                          <a:effectLst/>
                        </a:rPr>
                        <a:t>оттенок</a:t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розовый оттенок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6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Консистенция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Без расслоения, кремообразная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6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Внешний вид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Однородная масса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5-5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6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Общая оценка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305266" y="5625281"/>
            <a:ext cx="57320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Таблица 1 – органолептический анализ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23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физико-химических показателей</a:t>
            </a:r>
            <a:br>
              <a:rPr lang="ru-RU" dirty="0" smtClean="0"/>
            </a:br>
            <a:r>
              <a:rPr lang="ru-RU" dirty="0" smtClean="0"/>
              <a:t>График изменения </a:t>
            </a:r>
            <a:r>
              <a:rPr lang="ru-RU" dirty="0" err="1" smtClean="0"/>
              <a:t>pH</a:t>
            </a:r>
            <a:r>
              <a:rPr lang="ru-RU" dirty="0" smtClean="0"/>
              <a:t> в зависимости от концентрации сиропа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32417"/>
            <a:ext cx="6422409" cy="5032375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 smtClean="0"/>
              <a:t>pH</a:t>
            </a:r>
            <a:r>
              <a:rPr lang="ru-RU" dirty="0" smtClean="0"/>
              <a:t> снижался с увеличением дозы сиропа: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Контроль (</a:t>
            </a:r>
            <a:r>
              <a:rPr lang="ru-RU" dirty="0" smtClean="0"/>
              <a:t>0 мл) </a:t>
            </a:r>
            <a:r>
              <a:rPr lang="ru-RU" dirty="0" smtClean="0"/>
              <a:t>— </a:t>
            </a:r>
            <a:r>
              <a:rPr lang="ru-RU" dirty="0" err="1" smtClean="0"/>
              <a:t>pH</a:t>
            </a:r>
            <a:r>
              <a:rPr lang="ru-RU" dirty="0" smtClean="0"/>
              <a:t> 4,02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5 мл </a:t>
            </a:r>
            <a:r>
              <a:rPr lang="ru-RU" dirty="0" smtClean="0"/>
              <a:t>— </a:t>
            </a:r>
            <a:r>
              <a:rPr lang="ru-RU" dirty="0" err="1" smtClean="0"/>
              <a:t>pH</a:t>
            </a:r>
            <a:r>
              <a:rPr lang="ru-RU" dirty="0" smtClean="0"/>
              <a:t> 3,90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10 мл </a:t>
            </a:r>
            <a:r>
              <a:rPr lang="ru-RU" dirty="0" smtClean="0"/>
              <a:t>— </a:t>
            </a:r>
            <a:r>
              <a:rPr lang="ru-RU" dirty="0" err="1" smtClean="0"/>
              <a:t>pH</a:t>
            </a:r>
            <a:r>
              <a:rPr lang="ru-RU" dirty="0" smtClean="0"/>
              <a:t> 3,84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15 мл </a:t>
            </a:r>
            <a:r>
              <a:rPr lang="ru-RU" dirty="0" smtClean="0"/>
              <a:t>— </a:t>
            </a:r>
            <a:r>
              <a:rPr lang="ru-RU" dirty="0" err="1" smtClean="0"/>
              <a:t>pH</a:t>
            </a:r>
            <a:r>
              <a:rPr lang="ru-RU" dirty="0" smtClean="0"/>
              <a:t> 3,80 ➜ Сироп повышает кислотность за счёт органических кислот.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56404271"/>
              </p:ext>
            </p:extLst>
          </p:nvPr>
        </p:nvGraphicFramePr>
        <p:xfrm>
          <a:off x="7260609" y="1811553"/>
          <a:ext cx="4321790" cy="3998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373504" y="5780030"/>
            <a:ext cx="6096000" cy="60753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График 1 – зависимость рН йогурта от концентрации</a:t>
            </a:r>
          </a:p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сиропа шиповника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75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физико-химических </a:t>
            </a:r>
            <a:r>
              <a:rPr lang="ru-RU" dirty="0" smtClean="0"/>
              <a:t>показателей йогурта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83608" y="5379584"/>
            <a:ext cx="1077604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ru-RU" sz="1600" dirty="0"/>
              <a:t>Исследование физико-химических и биохимических параметров коровьего молока и полученного на его основе продукта проводилось в рамках нормативных требований, предусмотренных действующими межгосударственными стандартами: </a:t>
            </a:r>
            <a:r>
              <a:rPr lang="ru-RU" sz="1600" dirty="0">
                <a:hlinkClick r:id="rId2" tooltip="Описание"/>
              </a:rPr>
              <a:t>ГОСТ 5867-90 «Молоко и молочные продукты. Методы определения жира»</a:t>
            </a:r>
            <a:r>
              <a:rPr lang="ru-RU" sz="1600" dirty="0"/>
              <a:t>, </a:t>
            </a:r>
            <a:r>
              <a:rPr lang="ru-RU" sz="1600" dirty="0">
                <a:hlinkClick r:id="rId3" tooltip="Описание"/>
              </a:rPr>
              <a:t>ГОСТ 3628-78 «Молочные продукты. Методы определения сахара»</a:t>
            </a:r>
            <a:r>
              <a:rPr lang="ru-RU" sz="1600" dirty="0"/>
              <a:t>, </a:t>
            </a:r>
            <a:r>
              <a:rPr lang="ru-RU" sz="1600" dirty="0">
                <a:hlinkClick r:id="rId4" tooltip="Описание"/>
              </a:rPr>
              <a:t>ГОСТ 3624-92 «Молоко и молочные продукты. Титриметрические методы определения кислотности»</a:t>
            </a:r>
            <a:r>
              <a:rPr lang="ru-RU" sz="1600" dirty="0"/>
              <a:t>, ГОСТ 31981 «Йогурты. Общие технические условия».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1913166" y="5068614"/>
            <a:ext cx="87769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Таблица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физико-химический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анализ йогурта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900350"/>
              </p:ext>
            </p:extLst>
          </p:nvPr>
        </p:nvGraphicFramePr>
        <p:xfrm>
          <a:off x="838200" y="2019333"/>
          <a:ext cx="10515600" cy="3003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Образец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Жир,</a:t>
                      </a:r>
                      <a:r>
                        <a:rPr lang="en-US" sz="1200">
                          <a:effectLst/>
                        </a:rPr>
                        <a:t>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4,48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4,45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Белки,</a:t>
                      </a:r>
                      <a:r>
                        <a:rPr lang="en-US" sz="1200">
                          <a:effectLst/>
                        </a:rPr>
                        <a:t>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SNF</a:t>
                      </a:r>
                      <a:r>
                        <a:rPr lang="ru-RU" sz="1200">
                          <a:effectLst/>
                        </a:rPr>
                        <a:t>,</a:t>
                      </a:r>
                      <a:r>
                        <a:rPr lang="en-US" sz="1200">
                          <a:effectLst/>
                        </a:rPr>
                        <a:t>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TS</a:t>
                      </a:r>
                      <a:r>
                        <a:rPr lang="ru-RU" sz="1200">
                          <a:effectLst/>
                        </a:rPr>
                        <a:t>,</a:t>
                      </a:r>
                      <a:r>
                        <a:rPr lang="en-US" sz="1200">
                          <a:effectLst/>
                        </a:rPr>
                        <a:t>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33,03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Лактоза, </a:t>
                      </a:r>
                      <a:r>
                        <a:rPr lang="en-US" sz="1200" dirty="0">
                          <a:effectLst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6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Низкий уровень глюкозы, </a:t>
                      </a:r>
                      <a:r>
                        <a:rPr lang="en-US" sz="1200" dirty="0">
                          <a:effectLst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5,52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71,92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Галактоза, </a:t>
                      </a:r>
                      <a:r>
                        <a:rPr lang="en-US" sz="1200" dirty="0">
                          <a:effectLst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2,63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Глюкоза, </a:t>
                      </a:r>
                      <a:r>
                        <a:rPr lang="en-US" sz="1200" dirty="0">
                          <a:effectLst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Кислотность, </a:t>
                      </a:r>
                      <a:r>
                        <a:rPr lang="en-US" sz="1200" dirty="0">
                          <a:effectLst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39,42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33,24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40,63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5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Микробиологические результаты</a:t>
            </a:r>
            <a:br>
              <a:rPr lang="ru-RU" dirty="0" smtClean="0"/>
            </a:br>
            <a:r>
              <a:rPr lang="ru-RU" dirty="0" smtClean="0"/>
              <a:t>Данные о количестве молочнокислых бактерий в разных пробах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2305687"/>
                  </p:ext>
                </p:extLst>
              </p:nvPr>
            </p:nvGraphicFramePr>
            <p:xfrm>
              <a:off x="838200" y="2069287"/>
              <a:ext cx="5257800" cy="343778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628600"/>
                    <a:gridCol w="2629200"/>
                  </a:tblGrid>
                  <a:tr h="10113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Пробы йогурта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Количество молочнокислых микроорганизмов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</a:tr>
                  <a:tr h="6065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1 </a:t>
                          </a:r>
                          <a:r>
                            <a:rPr lang="ru-RU" sz="1400" dirty="0" smtClean="0">
                              <a:effectLst/>
                            </a:rPr>
                            <a:t>– 15</a:t>
                          </a:r>
                          <a:r>
                            <a:rPr lang="ru-RU" sz="1400" baseline="0" dirty="0" smtClean="0">
                              <a:effectLst/>
                            </a:rPr>
                            <a:t> мл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3,1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</a:rPr>
                            <a:t>10 </a:t>
                          </a:r>
                          <a:r>
                            <a:rPr lang="ru-RU" sz="1400" baseline="30000" dirty="0">
                              <a:effectLst/>
                            </a:rPr>
                            <a:t>7</a:t>
                          </a:r>
                          <a:r>
                            <a:rPr lang="ru-RU" sz="1400" dirty="0">
                              <a:effectLst/>
                            </a:rPr>
                            <a:t> КОЕ/г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065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</a:rPr>
                            <a:t>2 - без сиропа (контрольная)</a:t>
                          </a:r>
                          <a:endParaRPr lang="ru-RU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</a:rPr>
                            <a:t>3,3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ru-RU" sz="1400">
                              <a:effectLst/>
                            </a:rPr>
                            <a:t>10 </a:t>
                          </a:r>
                          <a:r>
                            <a:rPr lang="ru-RU" sz="1400" baseline="30000">
                              <a:effectLst/>
                            </a:rPr>
                            <a:t>7</a:t>
                          </a:r>
                          <a:r>
                            <a:rPr lang="ru-RU" sz="1400">
                              <a:effectLst/>
                            </a:rPr>
                            <a:t> КОЕ/г</a:t>
                          </a:r>
                          <a:endParaRPr lang="ru-RU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065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3 </a:t>
                          </a:r>
                          <a:r>
                            <a:rPr lang="ru-RU" sz="1400" dirty="0" smtClean="0">
                              <a:effectLst/>
                            </a:rPr>
                            <a:t>– 5</a:t>
                          </a:r>
                          <a:r>
                            <a:rPr lang="ru-RU" sz="1400" baseline="0" dirty="0" smtClean="0">
                              <a:effectLst/>
                            </a:rPr>
                            <a:t> мл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</a:rPr>
                            <a:t>3,31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ru-RU" sz="1400">
                              <a:effectLst/>
                            </a:rPr>
                            <a:t>10 </a:t>
                          </a:r>
                          <a:r>
                            <a:rPr lang="ru-RU" sz="1400" baseline="30000">
                              <a:effectLst/>
                            </a:rPr>
                            <a:t>7</a:t>
                          </a:r>
                          <a:r>
                            <a:rPr lang="ru-RU" sz="1400">
                              <a:effectLst/>
                            </a:rPr>
                            <a:t> КОЕ/г</a:t>
                          </a:r>
                          <a:endParaRPr lang="ru-RU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065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</a:rPr>
                            <a:t>4 </a:t>
                          </a:r>
                          <a:r>
                            <a:rPr lang="ru-RU" sz="1400" smtClean="0">
                              <a:effectLst/>
                            </a:rPr>
                            <a:t>– 10</a:t>
                          </a:r>
                          <a:r>
                            <a:rPr lang="ru-RU" sz="1400" baseline="0" smtClean="0">
                              <a:effectLst/>
                            </a:rPr>
                            <a:t> мл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2,4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</a:rPr>
                            <a:t>10 </a:t>
                          </a:r>
                          <a:r>
                            <a:rPr lang="ru-RU" sz="1400" baseline="30000" dirty="0">
                              <a:effectLst/>
                            </a:rPr>
                            <a:t>7 </a:t>
                          </a:r>
                          <a:r>
                            <a:rPr lang="ru-RU" sz="1400" dirty="0">
                              <a:effectLst/>
                            </a:rPr>
                            <a:t>КОЕ/г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2305687"/>
                  </p:ext>
                </p:extLst>
              </p:nvPr>
            </p:nvGraphicFramePr>
            <p:xfrm>
              <a:off x="838200" y="2069287"/>
              <a:ext cx="5257800" cy="343778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628600"/>
                    <a:gridCol w="2629200"/>
                  </a:tblGrid>
                  <a:tr h="10113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Пробы йогурта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Количество молочнокислых микроорганизмов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</a:tr>
                  <a:tr h="6065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1 </a:t>
                          </a:r>
                          <a:r>
                            <a:rPr lang="ru-RU" sz="1400" dirty="0" smtClean="0">
                              <a:effectLst/>
                            </a:rPr>
                            <a:t>– 15</a:t>
                          </a:r>
                          <a:r>
                            <a:rPr lang="ru-RU" sz="1400" baseline="0" dirty="0" smtClean="0">
                              <a:effectLst/>
                            </a:rPr>
                            <a:t> мл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100000" t="-174000" r="-1157" b="-301000"/>
                          </a:stretch>
                        </a:blipFill>
                      </a:tcPr>
                    </a:tc>
                  </a:tr>
                  <a:tr h="6065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</a:rPr>
                            <a:t>2 - без сиропа (контрольная)</a:t>
                          </a:r>
                          <a:endParaRPr lang="ru-RU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100000" t="-274000" r="-1157" b="-201000"/>
                          </a:stretch>
                        </a:blipFill>
                      </a:tcPr>
                    </a:tc>
                  </a:tr>
                  <a:tr h="6065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</a:rPr>
                            <a:t>3 </a:t>
                          </a:r>
                          <a:r>
                            <a:rPr lang="ru-RU" sz="1400" dirty="0" smtClean="0">
                              <a:effectLst/>
                            </a:rPr>
                            <a:t>– 5</a:t>
                          </a:r>
                          <a:r>
                            <a:rPr lang="ru-RU" sz="1400" baseline="0" dirty="0" smtClean="0">
                              <a:effectLst/>
                            </a:rPr>
                            <a:t> мл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100000" t="-377778" r="-1157" b="-103030"/>
                          </a:stretch>
                        </a:blipFill>
                      </a:tcPr>
                    </a:tc>
                  </a:tr>
                  <a:tr h="6065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</a:rPr>
                            <a:t>4 </a:t>
                          </a:r>
                          <a:r>
                            <a:rPr lang="ru-RU" sz="1400" smtClean="0">
                              <a:effectLst/>
                            </a:rPr>
                            <a:t>– 10</a:t>
                          </a:r>
                          <a:r>
                            <a:rPr lang="ru-RU" sz="1400" baseline="0" smtClean="0">
                              <a:effectLst/>
                            </a:rPr>
                            <a:t> мл</a:t>
                          </a:r>
                          <a:endParaRPr lang="ru-RU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100000" t="-473000" r="-1157" b="-2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Прямоугольник 5"/>
          <p:cNvSpPr/>
          <p:nvPr/>
        </p:nvSpPr>
        <p:spPr>
          <a:xfrm>
            <a:off x="1073015" y="5738362"/>
            <a:ext cx="4788170" cy="312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1400" b="1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400" b="1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количество молочнокислых микроорганизмов</a:t>
            </a:r>
            <a:endParaRPr lang="ru-RU" sz="1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442787" y="5231906"/>
            <a:ext cx="55372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/>
              <a:t>Рисунок 3 – Этапы определения количества молочнокислых бактерий: </a:t>
            </a:r>
            <a:r>
              <a:rPr lang="kk-KZ" sz="1400" b="1" dirty="0"/>
              <a:t>п</a:t>
            </a:r>
            <a:r>
              <a:rPr lang="ru-RU" sz="1400" b="1" dirty="0" err="1"/>
              <a:t>одсчет</a:t>
            </a:r>
            <a:r>
              <a:rPr lang="ru-RU" sz="1400" b="1" dirty="0"/>
              <a:t> колоний (а); </a:t>
            </a:r>
            <a:r>
              <a:rPr lang="kk-KZ" sz="1400" b="1" dirty="0"/>
              <a:t>п</a:t>
            </a:r>
            <a:r>
              <a:rPr lang="ru-RU" sz="1400" b="1" dirty="0" err="1"/>
              <a:t>олучение</a:t>
            </a:r>
            <a:r>
              <a:rPr lang="ru-RU" sz="1400" b="1" dirty="0"/>
              <a:t> готовых питательных сред (б); </a:t>
            </a:r>
            <a:r>
              <a:rPr lang="kk-KZ" sz="1400" b="1" dirty="0"/>
              <a:t>г</a:t>
            </a:r>
            <a:r>
              <a:rPr lang="ru-RU" sz="1400" b="1" dirty="0" err="1"/>
              <a:t>отовые</a:t>
            </a:r>
            <a:r>
              <a:rPr lang="ru-RU" sz="1400" b="1" dirty="0"/>
              <a:t> пробы (в); </a:t>
            </a:r>
            <a:r>
              <a:rPr lang="kk-KZ" sz="1400" b="1" dirty="0"/>
              <a:t>л</a:t>
            </a:r>
            <a:r>
              <a:rPr lang="ru-RU" sz="1400" b="1" dirty="0" err="1"/>
              <a:t>актобактерии</a:t>
            </a:r>
            <a:r>
              <a:rPr lang="ru-RU" sz="1400" b="1" dirty="0"/>
              <a:t> под микроскопом (г)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9493895" y="60017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/>
          </a:p>
        </p:txBody>
      </p:sp>
      <p:pic>
        <p:nvPicPr>
          <p:cNvPr id="11" name="Рисунок 10" descr="C:\Users\User\Downloads\А (1)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9" t="16823" r="13938" b="2787"/>
          <a:stretch/>
        </p:blipFill>
        <p:spPr bwMode="auto">
          <a:xfrm>
            <a:off x="6609207" y="1866619"/>
            <a:ext cx="5204460" cy="36404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1376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Микробиологический анализ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Наиболее </a:t>
            </a:r>
            <a:r>
              <a:rPr lang="ru-RU" dirty="0"/>
              <a:t>высокая численность молочнокислых микроорганизмов была зафиксирована в пробе с </a:t>
            </a:r>
            <a:r>
              <a:rPr lang="ru-RU" dirty="0" smtClean="0"/>
              <a:t>5 </a:t>
            </a:r>
            <a:r>
              <a:rPr lang="ru-RU" dirty="0"/>
              <a:t>мл добавлением шиповникового сиропа – </a:t>
            </a:r>
            <a:r>
              <a:rPr lang="ru-RU" dirty="0" smtClean="0"/>
              <a:t>3,31×10</a:t>
            </a:r>
            <a:r>
              <a:rPr lang="en-US" dirty="0" smtClean="0"/>
              <a:t>^</a:t>
            </a:r>
            <a:r>
              <a:rPr lang="ru-RU" dirty="0" smtClean="0"/>
              <a:t>7 </a:t>
            </a:r>
            <a:r>
              <a:rPr lang="ru-RU" dirty="0"/>
              <a:t>КОЕ/г. Это может говорить о том, что такая концентрация добавки создаёт наиболее благоприятные условия для роста заквасочной микрофлоры.</a:t>
            </a:r>
          </a:p>
        </p:txBody>
      </p:sp>
    </p:spTree>
    <p:extLst>
      <p:ext uri="{BB962C8B-B14F-4D97-AF65-F5344CB8AC3E}">
        <p14:creationId xmlns:p14="http://schemas.microsoft.com/office/powerpoint/2010/main" val="26170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Обсуждение результатов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637664"/>
            <a:ext cx="105156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Добавление сиропа шиповника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значительно повлияло на качество йогурта:</a:t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изменились его вкус, текстура, кислотность и микробиологический профиль.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</a:t>
            </a: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снижался с увеличением концентрации сиропа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что связано с природными органическими кислотами в составе плодов. Даже при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15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мл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кислотность оставалась в пределах нормы.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Текстура йогурта стала более плотной и устойчивой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при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10–15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мл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сиропа —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благодаря натуральным пектинам и сахарам, улучшающим структуру.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Молочнокислая микрофлора развивалась активно во всех пробах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особенно при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5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мл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сиропа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что может говорить о стимулирующем эффекте добавки (дополнительное питание бактериям).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Наилучший баланс вкуса и консистенции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показали йогурты с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5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мл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и 10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мл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шиповника. Проба с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15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мл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имела более выраженную кислотность, но оставалась приятной на вкус.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Сироп шиповника не только улучшает органолептические свойства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но и повышает </a:t>
            </a: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пищевую ценность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за счёт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витаминов,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антиоксидантов 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флавоноидов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513064" y="4869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53950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Выводы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1128"/>
            <a:ext cx="10515600" cy="55068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1"/>
                </a:solidFill>
              </a:rPr>
              <a:t>Сироп шиповника действительно повлиял на продукт: при небольших концентрациях </a:t>
            </a:r>
            <a:r>
              <a:rPr lang="ru-RU" dirty="0" smtClean="0">
                <a:solidFill>
                  <a:schemeClr val="bg1"/>
                </a:solidFill>
              </a:rPr>
              <a:t>(улучшалась </a:t>
            </a:r>
            <a:r>
              <a:rPr lang="ru-RU" dirty="0" smtClean="0">
                <a:solidFill>
                  <a:schemeClr val="bg1"/>
                </a:solidFill>
              </a:rPr>
              <a:t>текстура и вкус, а бактерии даже развивались лучше. Но при </a:t>
            </a:r>
            <a:r>
              <a:rPr lang="ru-RU" dirty="0" smtClean="0">
                <a:solidFill>
                  <a:schemeClr val="bg1"/>
                </a:solidFill>
              </a:rPr>
              <a:t>15 мл </a:t>
            </a:r>
            <a:r>
              <a:rPr lang="ru-RU" dirty="0" smtClean="0">
                <a:solidFill>
                  <a:schemeClr val="bg1"/>
                </a:solidFill>
              </a:rPr>
              <a:t>немного снижалась активность микрофлоры — скорее всего, из-за избыточной кислотности среды.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Все образцы были однородными, без плёнок и сгустков, приятными на вкус и с типичным кисломолочным запахом. Сироп шиповника придавал лёгкие фруктовые нотки и делал цвет более интересным. Особенно вкусными и сбалансированными были варианты с </a:t>
            </a:r>
            <a:r>
              <a:rPr lang="ru-RU" dirty="0" smtClean="0">
                <a:solidFill>
                  <a:schemeClr val="bg1"/>
                </a:solidFill>
              </a:rPr>
              <a:t>5 мл </a:t>
            </a:r>
            <a:r>
              <a:rPr lang="ru-RU" dirty="0" smtClean="0">
                <a:solidFill>
                  <a:schemeClr val="bg1"/>
                </a:solidFill>
              </a:rPr>
              <a:t>и </a:t>
            </a:r>
            <a:r>
              <a:rPr lang="ru-RU" dirty="0" smtClean="0">
                <a:solidFill>
                  <a:schemeClr val="bg1"/>
                </a:solidFill>
              </a:rPr>
              <a:t>10 мл </a:t>
            </a:r>
            <a:r>
              <a:rPr lang="ru-RU" dirty="0" smtClean="0">
                <a:solidFill>
                  <a:schemeClr val="bg1"/>
                </a:solidFill>
              </a:rPr>
              <a:t>сиропа.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Измерения </a:t>
            </a:r>
            <a:r>
              <a:rPr lang="ru-RU" dirty="0" err="1" smtClean="0">
                <a:solidFill>
                  <a:schemeClr val="bg1"/>
                </a:solidFill>
              </a:rPr>
              <a:t>pH</a:t>
            </a:r>
            <a:r>
              <a:rPr lang="ru-RU" dirty="0" smtClean="0">
                <a:solidFill>
                  <a:schemeClr val="bg1"/>
                </a:solidFill>
              </a:rPr>
              <a:t> показали: чем больше сиропа, тем кислее йогурт. Это логично — в шиповнике много органических кислот. При этом кислотность оставалась в допустимых пределах. Продукты получились стабильными, с хорошей текстурой и без отделения сыворотки.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18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Выводы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Во всех образцах количество молочнокислых бактерий соответствовало требованиям. Наилучшие результаты были у контрольной пробы и йогурта с </a:t>
            </a:r>
            <a:r>
              <a:rPr lang="ru-RU" dirty="0" smtClean="0">
                <a:solidFill>
                  <a:schemeClr val="bg1"/>
                </a:solidFill>
              </a:rPr>
              <a:t>5 мл </a:t>
            </a:r>
            <a:r>
              <a:rPr lang="ru-RU" dirty="0" smtClean="0">
                <a:solidFill>
                  <a:schemeClr val="bg1"/>
                </a:solidFill>
              </a:rPr>
              <a:t>сиропа — вероятно, такая доза стимулирует рост полезной микрофлоры. Патогены (например, кишечная палочка) не обнаружены.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работе применялись заквасочные культуры </a:t>
            </a:r>
            <a:r>
              <a:rPr lang="ru-RU" dirty="0" err="1" smtClean="0">
                <a:solidFill>
                  <a:schemeClr val="bg1"/>
                </a:solidFill>
              </a:rPr>
              <a:t>Streptococcus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thermophilus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dirty="0" err="1" smtClean="0">
                <a:solidFill>
                  <a:schemeClr val="bg1"/>
                </a:solidFill>
              </a:rPr>
              <a:t>Lactobacillus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bulgaricus</a:t>
            </a:r>
            <a:r>
              <a:rPr lang="ru-RU" dirty="0" smtClean="0">
                <a:solidFill>
                  <a:schemeClr val="bg1"/>
                </a:solidFill>
              </a:rPr>
              <a:t> — это основные бактерии, отвечающие за сквашивание молока. Также участвовали </a:t>
            </a:r>
            <a:r>
              <a:rPr lang="ru-RU" dirty="0" err="1" smtClean="0">
                <a:solidFill>
                  <a:schemeClr val="bg1"/>
                </a:solidFill>
              </a:rPr>
              <a:t>Lactococcus</a:t>
            </a:r>
            <a:r>
              <a:rPr lang="ru-RU" dirty="0" smtClean="0">
                <a:solidFill>
                  <a:schemeClr val="bg1"/>
                </a:solidFill>
              </a:rPr>
              <a:t>. Все эти микроорганизмы хорошо развиваются в условиях </a:t>
            </a:r>
            <a:r>
              <a:rPr lang="ru-RU" dirty="0" err="1" smtClean="0">
                <a:solidFill>
                  <a:schemeClr val="bg1"/>
                </a:solidFill>
              </a:rPr>
              <a:t>термостатирования</a:t>
            </a:r>
            <a:r>
              <a:rPr lang="ru-RU" dirty="0" smtClean="0">
                <a:solidFill>
                  <a:schemeClr val="bg1"/>
                </a:solidFill>
              </a:rPr>
              <a:t> и создают качественный продукт.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Йогурт сохранял качество и безопасность в течение 5 суток при хранении в холодильнике (+4 °C). После этого вкус начал ухудшаться, а бактерий становилось меньше. Значит, оптимальный срок годности домашнего йогурта — до 5 суток.</a:t>
            </a:r>
          </a:p>
        </p:txBody>
      </p:sp>
    </p:spTree>
    <p:extLst>
      <p:ext uri="{BB962C8B-B14F-4D97-AF65-F5344CB8AC3E}">
        <p14:creationId xmlns:p14="http://schemas.microsoft.com/office/powerpoint/2010/main" val="279190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Заключение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В ходе исследования была изучена биотехнологическая ферментация коровьего молока с использованием </a:t>
            </a:r>
            <a:r>
              <a:rPr lang="ru-RU" dirty="0" err="1" smtClean="0">
                <a:solidFill>
                  <a:schemeClr val="bg1"/>
                </a:solidFill>
              </a:rPr>
              <a:t>пробиотических</a:t>
            </a:r>
            <a:r>
              <a:rPr lang="ru-RU" dirty="0" smtClean="0">
                <a:solidFill>
                  <a:schemeClr val="bg1"/>
                </a:solidFill>
              </a:rPr>
              <a:t> культур. Установлено, что правильный подбор условий ферментации (температура, время, закваска) обеспечивает стабильное образование качественного йогурта с однородной текстурой, приятным вкусом и высоким содержанием молочнокислой микрофлоры.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21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4060" y="2183641"/>
            <a:ext cx="6960358" cy="17196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88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823</Words>
  <Application>Microsoft Office PowerPoint</Application>
  <PresentationFormat>Широкоэкранный</PresentationFormat>
  <Paragraphs>139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Times New Roman</vt:lpstr>
      <vt:lpstr>Тема Office</vt:lpstr>
      <vt:lpstr>МИНИСТЕРСТВО НАУКИ И ВЫСШЕГО ОБРАЗОВАНИЯ РЕСПУБЛИКИ КАЗАХСТАН Некоммерческое акционерное общество «Казахский национальный исследовательский технический университет имени К.И.Сатпаева»  Институт геологии и нефтегазового дела им. К. Турысова  Кафедра Химическая и биохимическая инженерия</vt:lpstr>
      <vt:lpstr>Актуальность и цели</vt:lpstr>
      <vt:lpstr>Задачи</vt:lpstr>
      <vt:lpstr>Объект и предмет</vt:lpstr>
      <vt:lpstr>Методика</vt:lpstr>
      <vt:lpstr>Органолептический анализ йогурта</vt:lpstr>
      <vt:lpstr>Результаты физико-химических показателей График изменения pH в зависимости от концентрации сиропа</vt:lpstr>
      <vt:lpstr>Результаты физико-химических показателей йогурта</vt:lpstr>
      <vt:lpstr>Микробиологические результаты Данные о количестве молочнокислых бактерий в разных пробах</vt:lpstr>
      <vt:lpstr>Микробиологический анализ</vt:lpstr>
      <vt:lpstr>Обсуждение результатов</vt:lpstr>
      <vt:lpstr>Выводы</vt:lpstr>
      <vt:lpstr>Выводы</vt:lpstr>
      <vt:lpstr>Заключение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98</cp:revision>
  <dcterms:created xsi:type="dcterms:W3CDTF">2025-04-28T20:40:43Z</dcterms:created>
  <dcterms:modified xsi:type="dcterms:W3CDTF">2025-06-16T19:14:13Z</dcterms:modified>
</cp:coreProperties>
</file>